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amazon.com/The-Lean-Startup-Entrepreneurs-Continuous-ebook/dp/B004J4XGN6/ref=pd_sim_351_2?ie=UTF8&amp;dpID=51N-u8AsmdL&amp;dpSrc=sims&amp;preST=_OU01_AC_UL160_SR106%2C160_&amp;refRID=0HVFFDJ2J15RSKAX240R" TargetMode="External"/><Relationship Id="rId3" Type="http://schemas.openxmlformats.org/officeDocument/2006/relationships/hyperlink" Target="http://www.amazon.com/Business-Model-Generation-Visionaries-Challengers-ebook/dp/B00BD6RFFS/ref=sr_1_1_ha?s=digital-text&amp;ie=UTF8&amp;qid=1459460904&amp;sr=1-1&amp;keywords=business+model+generation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Credit to: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“The Lean StartUp” by Eric Ries, </a:t>
            </a:r>
            <a:r>
              <a:rPr lang="en" u="sng">
                <a:solidFill>
                  <a:schemeClr val="hlink"/>
                </a:solidFill>
                <a:hlinkClick r:id="rId2"/>
              </a:rPr>
              <a:t>http://www.amazon.com/The-Lean-Startup-Entrepreneurs-Continuous-ebook/dp/B004J4XGN6/ref=pd_sim_351_2?ie=UTF8&amp;dpID=51N-u8AsmdL&amp;dpSrc=sims&amp;preST=_OU01_AC_UL160_SR106%2C160_&amp;refRID=0HVFFDJ2J15RSKAX240R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“Business Model Generation” by Alexander Osterwald,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http://www.amazon.com/Business-Model-Generation-Visionaries-Challengers-ebook/dp/B00BD6RFFS/ref=sr_1_1_ha?s=digital-text&amp;ie=UTF8&amp;qid=1459460904&amp;sr=1-1&amp;keywords=business+model+generation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/>
        </p:nvSpPr>
        <p:spPr>
          <a:xfrm>
            <a:off x="1246350" y="4698850"/>
            <a:ext cx="14883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800"/>
              <a:t>Product</a:t>
            </a:r>
          </a:p>
        </p:txBody>
      </p:sp>
      <p:sp>
        <p:nvSpPr>
          <p:cNvPr id="28" name="Shape 28"/>
          <p:cNvSpPr txBox="1"/>
          <p:nvPr/>
        </p:nvSpPr>
        <p:spPr>
          <a:xfrm>
            <a:off x="6616675" y="4698850"/>
            <a:ext cx="14883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/>
              <a:t>Market</a:t>
            </a:r>
          </a:p>
        </p:txBody>
      </p:sp>
      <p:sp>
        <p:nvSpPr>
          <p:cNvPr id="29" name="Shape 29"/>
          <p:cNvSpPr/>
          <p:nvPr/>
        </p:nvSpPr>
        <p:spPr>
          <a:xfrm>
            <a:off x="492850" y="176725"/>
            <a:ext cx="1665000" cy="3365100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/>
          <p:nvPr/>
        </p:nvSpPr>
        <p:spPr>
          <a:xfrm>
            <a:off x="3822850" y="176725"/>
            <a:ext cx="1665000" cy="3365100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/>
          <p:nvPr/>
        </p:nvSpPr>
        <p:spPr>
          <a:xfrm>
            <a:off x="7161950" y="176725"/>
            <a:ext cx="1655999" cy="3365100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492950" y="3541725"/>
            <a:ext cx="4157700" cy="1233300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4650525" y="3541725"/>
            <a:ext cx="4167299" cy="1233300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2158025" y="176725"/>
            <a:ext cx="1665000" cy="1479600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2157850" y="1656325"/>
            <a:ext cx="1665000" cy="1885499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5487850" y="176725"/>
            <a:ext cx="1674000" cy="1479600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/>
          <p:nvPr/>
        </p:nvSpPr>
        <p:spPr>
          <a:xfrm>
            <a:off x="5487950" y="1656325"/>
            <a:ext cx="1674000" cy="1885499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 txBox="1"/>
          <p:nvPr/>
        </p:nvSpPr>
        <p:spPr>
          <a:xfrm>
            <a:off x="492900" y="100525"/>
            <a:ext cx="1655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2. Problem</a:t>
            </a:r>
          </a:p>
          <a:p>
            <a:pPr lvl="0">
              <a:spcBef>
                <a:spcPts val="0"/>
              </a:spcBef>
              <a:buNone/>
            </a:pPr>
            <a:r>
              <a:rPr lang="en" sz="800">
                <a:solidFill>
                  <a:srgbClr val="666666"/>
                </a:solidFill>
              </a:rPr>
              <a:t>List top 1-3 problems</a:t>
            </a:r>
          </a:p>
        </p:txBody>
      </p:sp>
      <p:sp>
        <p:nvSpPr>
          <p:cNvPr id="39" name="Shape 39"/>
          <p:cNvSpPr txBox="1"/>
          <p:nvPr/>
        </p:nvSpPr>
        <p:spPr>
          <a:xfrm>
            <a:off x="2157850" y="100525"/>
            <a:ext cx="1674000" cy="3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4. Solution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800">
                <a:solidFill>
                  <a:srgbClr val="666666"/>
                </a:solidFill>
              </a:rPr>
              <a:t>Outline of possible solution</a:t>
            </a:r>
          </a:p>
        </p:txBody>
      </p:sp>
      <p:sp>
        <p:nvSpPr>
          <p:cNvPr id="40" name="Shape 40"/>
          <p:cNvSpPr txBox="1"/>
          <p:nvPr/>
        </p:nvSpPr>
        <p:spPr>
          <a:xfrm>
            <a:off x="3827300" y="100525"/>
            <a:ext cx="1655999" cy="771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3. Unique Value Prop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800">
                <a:solidFill>
                  <a:srgbClr val="666666"/>
                </a:solidFill>
              </a:rPr>
              <a:t>Single clear, compelling message that turns an unaware visitor into an interested prospect</a:t>
            </a:r>
          </a:p>
        </p:txBody>
      </p:sp>
      <p:sp>
        <p:nvSpPr>
          <p:cNvPr id="41" name="Shape 41"/>
          <p:cNvSpPr txBox="1"/>
          <p:nvPr/>
        </p:nvSpPr>
        <p:spPr>
          <a:xfrm>
            <a:off x="2157900" y="1580125"/>
            <a:ext cx="1674000" cy="3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8. Key Metrics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800">
                <a:solidFill>
                  <a:srgbClr val="666666"/>
                </a:solidFill>
              </a:rPr>
              <a:t>List the key numbers that tell how the business is doing</a:t>
            </a:r>
          </a:p>
        </p:txBody>
      </p:sp>
      <p:sp>
        <p:nvSpPr>
          <p:cNvPr id="42" name="Shape 42"/>
          <p:cNvSpPr txBox="1"/>
          <p:nvPr/>
        </p:nvSpPr>
        <p:spPr>
          <a:xfrm>
            <a:off x="492950" y="1885225"/>
            <a:ext cx="1655999" cy="3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Existing Alternatives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800">
                <a:solidFill>
                  <a:srgbClr val="666666"/>
                </a:solidFill>
              </a:rPr>
              <a:t>How problems solved today</a:t>
            </a:r>
          </a:p>
        </p:txBody>
      </p:sp>
      <p:sp>
        <p:nvSpPr>
          <p:cNvPr id="43" name="Shape 43"/>
          <p:cNvSpPr txBox="1"/>
          <p:nvPr/>
        </p:nvSpPr>
        <p:spPr>
          <a:xfrm>
            <a:off x="3831900" y="1885225"/>
            <a:ext cx="1655999" cy="3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High-Level Concept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800">
                <a:solidFill>
                  <a:srgbClr val="666666"/>
                </a:solidFill>
              </a:rPr>
              <a:t>X for Y analogy (e.g. Youtube = Flickr for video)</a:t>
            </a:r>
          </a:p>
        </p:txBody>
      </p:sp>
      <p:sp>
        <p:nvSpPr>
          <p:cNvPr id="44" name="Shape 44"/>
          <p:cNvSpPr txBox="1"/>
          <p:nvPr/>
        </p:nvSpPr>
        <p:spPr>
          <a:xfrm>
            <a:off x="5487675" y="1580125"/>
            <a:ext cx="1655999" cy="3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5. Channels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800">
                <a:solidFill>
                  <a:srgbClr val="666666"/>
                </a:solidFill>
              </a:rPr>
              <a:t>Paths to customers</a:t>
            </a:r>
          </a:p>
        </p:txBody>
      </p:sp>
      <p:sp>
        <p:nvSpPr>
          <p:cNvPr id="45" name="Shape 45"/>
          <p:cNvSpPr txBox="1"/>
          <p:nvPr/>
        </p:nvSpPr>
        <p:spPr>
          <a:xfrm>
            <a:off x="5487625" y="100525"/>
            <a:ext cx="1665000" cy="3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9. Unfair Advantage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800">
                <a:solidFill>
                  <a:srgbClr val="666666"/>
                </a:solidFill>
              </a:rPr>
              <a:t>Something that can’t be copied or bought</a:t>
            </a:r>
          </a:p>
        </p:txBody>
      </p:sp>
      <p:sp>
        <p:nvSpPr>
          <p:cNvPr id="46" name="Shape 46"/>
          <p:cNvSpPr txBox="1"/>
          <p:nvPr/>
        </p:nvSpPr>
        <p:spPr>
          <a:xfrm>
            <a:off x="7152800" y="100525"/>
            <a:ext cx="1665000" cy="3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1. Customer Segments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800">
                <a:solidFill>
                  <a:srgbClr val="666666"/>
                </a:solidFill>
              </a:rPr>
              <a:t>Target customers and users</a:t>
            </a:r>
          </a:p>
        </p:txBody>
      </p:sp>
      <p:sp>
        <p:nvSpPr>
          <p:cNvPr id="47" name="Shape 47"/>
          <p:cNvSpPr txBox="1"/>
          <p:nvPr/>
        </p:nvSpPr>
        <p:spPr>
          <a:xfrm>
            <a:off x="7170975" y="1885225"/>
            <a:ext cx="1655999" cy="3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Early Adopters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800">
                <a:solidFill>
                  <a:srgbClr val="666666"/>
                </a:solidFill>
              </a:rPr>
              <a:t>Traits of ideal customers</a:t>
            </a:r>
          </a:p>
        </p:txBody>
      </p:sp>
      <p:sp>
        <p:nvSpPr>
          <p:cNvPr id="48" name="Shape 48"/>
          <p:cNvSpPr txBox="1"/>
          <p:nvPr/>
        </p:nvSpPr>
        <p:spPr>
          <a:xfrm>
            <a:off x="492950" y="3465525"/>
            <a:ext cx="4157700" cy="3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7. Cost Structure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800">
                <a:solidFill>
                  <a:srgbClr val="666666"/>
                </a:solidFill>
              </a:rPr>
              <a:t>List of fixed and variable costs</a:t>
            </a:r>
          </a:p>
        </p:txBody>
      </p:sp>
      <p:sp>
        <p:nvSpPr>
          <p:cNvPr id="49" name="Shape 49"/>
          <p:cNvSpPr txBox="1"/>
          <p:nvPr/>
        </p:nvSpPr>
        <p:spPr>
          <a:xfrm>
            <a:off x="4659850" y="3465525"/>
            <a:ext cx="4157700" cy="3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6. Revenue Streams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800">
                <a:solidFill>
                  <a:srgbClr val="666666"/>
                </a:solidFill>
              </a:rPr>
              <a:t>List of sources of revenues</a:t>
            </a:r>
          </a:p>
        </p:txBody>
      </p:sp>
      <p:sp>
        <p:nvSpPr>
          <p:cNvPr id="50" name="Shape 50"/>
          <p:cNvSpPr/>
          <p:nvPr/>
        </p:nvSpPr>
        <p:spPr>
          <a:xfrm>
            <a:off x="492950" y="549625"/>
            <a:ext cx="1665000" cy="1411800"/>
          </a:xfrm>
          <a:prstGeom prst="rect">
            <a:avLst/>
          </a:prstGeom>
          <a:solidFill>
            <a:srgbClr val="F3F3F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000"/>
          </a:p>
        </p:txBody>
      </p:sp>
      <p:sp>
        <p:nvSpPr>
          <p:cNvPr id="51" name="Shape 51"/>
          <p:cNvSpPr/>
          <p:nvPr/>
        </p:nvSpPr>
        <p:spPr>
          <a:xfrm>
            <a:off x="2157825" y="549625"/>
            <a:ext cx="1665000" cy="1120800"/>
          </a:xfrm>
          <a:prstGeom prst="rect">
            <a:avLst/>
          </a:prstGeom>
          <a:solidFill>
            <a:srgbClr val="F3F3F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/>
          </a:p>
        </p:txBody>
      </p:sp>
      <p:sp>
        <p:nvSpPr>
          <p:cNvPr id="52" name="Shape 52"/>
          <p:cNvSpPr/>
          <p:nvPr/>
        </p:nvSpPr>
        <p:spPr>
          <a:xfrm>
            <a:off x="5487600" y="660375"/>
            <a:ext cx="1674000" cy="995999"/>
          </a:xfrm>
          <a:prstGeom prst="rect">
            <a:avLst/>
          </a:prstGeom>
          <a:solidFill>
            <a:srgbClr val="F3F3F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/>
          </a:p>
        </p:txBody>
      </p:sp>
      <p:sp>
        <p:nvSpPr>
          <p:cNvPr id="53" name="Shape 53"/>
          <p:cNvSpPr/>
          <p:nvPr/>
        </p:nvSpPr>
        <p:spPr>
          <a:xfrm>
            <a:off x="7161800" y="549625"/>
            <a:ext cx="1655999" cy="1411800"/>
          </a:xfrm>
          <a:prstGeom prst="rect">
            <a:avLst/>
          </a:prstGeom>
          <a:solidFill>
            <a:srgbClr val="F3F3F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/>
          </a:p>
        </p:txBody>
      </p:sp>
      <p:sp>
        <p:nvSpPr>
          <p:cNvPr id="54" name="Shape 54"/>
          <p:cNvSpPr/>
          <p:nvPr/>
        </p:nvSpPr>
        <p:spPr>
          <a:xfrm>
            <a:off x="3822875" y="872425"/>
            <a:ext cx="1665000" cy="1089000"/>
          </a:xfrm>
          <a:prstGeom prst="rect">
            <a:avLst/>
          </a:prstGeom>
          <a:solidFill>
            <a:srgbClr val="F3F3F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/>
          </a:p>
        </p:txBody>
      </p:sp>
      <p:sp>
        <p:nvSpPr>
          <p:cNvPr id="55" name="Shape 55"/>
          <p:cNvSpPr/>
          <p:nvPr/>
        </p:nvSpPr>
        <p:spPr>
          <a:xfrm>
            <a:off x="492950" y="3906450"/>
            <a:ext cx="4157700" cy="865799"/>
          </a:xfrm>
          <a:prstGeom prst="rect">
            <a:avLst/>
          </a:prstGeom>
          <a:solidFill>
            <a:srgbClr val="F3F3F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/>
          </a:p>
        </p:txBody>
      </p:sp>
      <p:sp>
        <p:nvSpPr>
          <p:cNvPr id="56" name="Shape 56"/>
          <p:cNvSpPr/>
          <p:nvPr/>
        </p:nvSpPr>
        <p:spPr>
          <a:xfrm>
            <a:off x="4650525" y="3906450"/>
            <a:ext cx="4157700" cy="865799"/>
          </a:xfrm>
          <a:prstGeom prst="rect">
            <a:avLst/>
          </a:prstGeom>
          <a:solidFill>
            <a:srgbClr val="F3F3F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/>
          </a:p>
        </p:txBody>
      </p:sp>
      <p:sp>
        <p:nvSpPr>
          <p:cNvPr id="57" name="Shape 57"/>
          <p:cNvSpPr/>
          <p:nvPr/>
        </p:nvSpPr>
        <p:spPr>
          <a:xfrm>
            <a:off x="492750" y="2309400"/>
            <a:ext cx="1665000" cy="1232400"/>
          </a:xfrm>
          <a:prstGeom prst="rect">
            <a:avLst/>
          </a:prstGeom>
          <a:solidFill>
            <a:srgbClr val="F3F3F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/>
          </a:p>
        </p:txBody>
      </p:sp>
      <p:sp>
        <p:nvSpPr>
          <p:cNvPr id="58" name="Shape 58"/>
          <p:cNvSpPr/>
          <p:nvPr/>
        </p:nvSpPr>
        <p:spPr>
          <a:xfrm>
            <a:off x="5487600" y="2129950"/>
            <a:ext cx="1674000" cy="1411800"/>
          </a:xfrm>
          <a:prstGeom prst="rect">
            <a:avLst/>
          </a:prstGeom>
          <a:solidFill>
            <a:srgbClr val="F3F3F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/>
          </a:p>
        </p:txBody>
      </p:sp>
      <p:sp>
        <p:nvSpPr>
          <p:cNvPr id="59" name="Shape 59"/>
          <p:cNvSpPr/>
          <p:nvPr/>
        </p:nvSpPr>
        <p:spPr>
          <a:xfrm>
            <a:off x="2157625" y="2129950"/>
            <a:ext cx="1665000" cy="1411800"/>
          </a:xfrm>
          <a:prstGeom prst="rect">
            <a:avLst/>
          </a:prstGeom>
          <a:solidFill>
            <a:srgbClr val="F3F3F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/>
          </a:p>
        </p:txBody>
      </p:sp>
      <p:sp>
        <p:nvSpPr>
          <p:cNvPr id="60" name="Shape 60"/>
          <p:cNvSpPr/>
          <p:nvPr/>
        </p:nvSpPr>
        <p:spPr>
          <a:xfrm>
            <a:off x="3822875" y="2502000"/>
            <a:ext cx="1665000" cy="1040699"/>
          </a:xfrm>
          <a:prstGeom prst="rect">
            <a:avLst/>
          </a:prstGeom>
          <a:solidFill>
            <a:srgbClr val="F3F3F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/>
          </a:p>
        </p:txBody>
      </p:sp>
      <p:sp>
        <p:nvSpPr>
          <p:cNvPr id="61" name="Shape 61"/>
          <p:cNvSpPr/>
          <p:nvPr/>
        </p:nvSpPr>
        <p:spPr>
          <a:xfrm>
            <a:off x="7170975" y="2410595"/>
            <a:ext cx="1646700" cy="1132200"/>
          </a:xfrm>
          <a:prstGeom prst="rect">
            <a:avLst/>
          </a:prstGeom>
          <a:solidFill>
            <a:srgbClr val="F3F3F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